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1" r:id="rId32"/>
    <p:sldId id="286" r:id="rId33"/>
    <p:sldId id="287" r:id="rId34"/>
    <p:sldId id="305"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2" r:id="rId49"/>
    <p:sldId id="303" r:id="rId50"/>
    <p:sldId id="304" r:id="rId51"/>
    <p:sldId id="30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6B70D5-B254-42C9-8F81-AA69838328FB}" type="datetimeFigureOut">
              <a:rPr lang="en-US" smtClean="0"/>
              <a:pPr/>
              <a:t>5/30/2013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D51DB40-BE6B-4FDD-BB33-5AE74DA7BB2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6B70D5-B254-42C9-8F81-AA69838328FB}" type="datetimeFigureOut">
              <a:rPr lang="en-US" smtClean="0"/>
              <a:pPr/>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6B70D5-B254-42C9-8F81-AA69838328FB}" type="datetimeFigureOut">
              <a:rPr lang="en-US" smtClean="0"/>
              <a:pPr/>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6B70D5-B254-42C9-8F81-AA69838328FB}" type="datetimeFigureOut">
              <a:rPr lang="en-US" smtClean="0"/>
              <a:pPr/>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6B70D5-B254-42C9-8F81-AA69838328FB}" type="datetimeFigureOut">
              <a:rPr lang="en-US" smtClean="0"/>
              <a:pPr/>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1DB40-BE6B-4FDD-BB33-5AE74DA7BB2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6B70D5-B254-42C9-8F81-AA69838328FB}" type="datetimeFigureOut">
              <a:rPr lang="en-US" smtClean="0"/>
              <a:pPr/>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6B70D5-B254-42C9-8F81-AA69838328FB}" type="datetimeFigureOut">
              <a:rPr lang="en-US" smtClean="0"/>
              <a:pPr/>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46B70D5-B254-42C9-8F81-AA69838328FB}" type="datetimeFigureOut">
              <a:rPr lang="en-US" smtClean="0"/>
              <a:pPr/>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B70D5-B254-42C9-8F81-AA69838328FB}" type="datetimeFigureOut">
              <a:rPr lang="en-US" smtClean="0"/>
              <a:pPr/>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6B70D5-B254-42C9-8F81-AA69838328FB}" type="datetimeFigureOut">
              <a:rPr lang="en-US" smtClean="0"/>
              <a:pPr/>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1DB40-BE6B-4FDD-BB33-5AE74DA7BB2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6B70D5-B254-42C9-8F81-AA69838328FB}" type="datetimeFigureOut">
              <a:rPr lang="en-US" smtClean="0"/>
              <a:pPr/>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D51DB40-BE6B-4FDD-BB33-5AE74DA7BB21}"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46B70D5-B254-42C9-8F81-AA69838328FB}" type="datetimeFigureOut">
              <a:rPr lang="en-US" smtClean="0"/>
              <a:pPr/>
              <a:t>5/30/2013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D51DB40-BE6B-4FDD-BB33-5AE74DA7BB21}"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E Commerce</a:t>
            </a:r>
            <a:endParaRPr lang="en-US" dirty="0"/>
          </a:p>
        </p:txBody>
      </p:sp>
      <p:sp>
        <p:nvSpPr>
          <p:cNvPr id="3" name="Subtitle 2"/>
          <p:cNvSpPr>
            <a:spLocks noGrp="1"/>
          </p:cNvSpPr>
          <p:nvPr>
            <p:ph type="subTitle" idx="1"/>
          </p:nvPr>
        </p:nvSpPr>
        <p:spPr/>
        <p:txBody>
          <a:bodyPr>
            <a:normAutofit fontScale="92500" lnSpcReduction="10000"/>
          </a:bodyPr>
          <a:lstStyle/>
          <a:p>
            <a:r>
              <a:rPr lang="en-US" dirty="0" smtClean="0"/>
              <a:t>Submitted By:</a:t>
            </a:r>
          </a:p>
          <a:p>
            <a:r>
              <a:rPr lang="en-US" dirty="0" err="1" smtClean="0"/>
              <a:t>Jasleen</a:t>
            </a:r>
            <a:r>
              <a:rPr lang="en-US" dirty="0" smtClean="0"/>
              <a:t> </a:t>
            </a:r>
            <a:r>
              <a:rPr lang="en-US" dirty="0" err="1" smtClean="0"/>
              <a:t>Kaur</a:t>
            </a:r>
            <a:endParaRPr lang="en-US" dirty="0" smtClean="0"/>
          </a:p>
          <a:p>
            <a:r>
              <a:rPr lang="en-US" dirty="0" smtClean="0"/>
              <a:t>90370305174</a:t>
            </a:r>
          </a:p>
          <a:p>
            <a:r>
              <a:rPr lang="en-US" dirty="0" smtClean="0"/>
              <a:t>95132</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Screen</a:t>
            </a:r>
            <a:endParaRPr lang="en-US" dirty="0"/>
          </a:p>
        </p:txBody>
      </p:sp>
      <p:pic>
        <p:nvPicPr>
          <p:cNvPr id="4" name="Content Placeholder 3" descr="device-2013-05-30-001427.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 Screen</a:t>
            </a:r>
            <a:endParaRPr lang="en-US" dirty="0"/>
          </a:p>
        </p:txBody>
      </p:sp>
      <p:pic>
        <p:nvPicPr>
          <p:cNvPr id="4" name="Content Placeholder 3" descr="Sign Up.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 Options</a:t>
            </a:r>
            <a:endParaRPr lang="en-US" dirty="0"/>
          </a:p>
        </p:txBody>
      </p:sp>
      <p:pic>
        <p:nvPicPr>
          <p:cNvPr id="4" name="Content Placeholder 3" descr="Different registeration Options.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Area- General Complaint</a:t>
            </a:r>
            <a:endParaRPr lang="en-US" dirty="0"/>
          </a:p>
        </p:txBody>
      </p:sp>
      <p:pic>
        <p:nvPicPr>
          <p:cNvPr id="4" name="Content Placeholder 3" descr="Admin-General Complai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Admin Area- General Notification</a:t>
            </a:r>
            <a:endParaRPr lang="en-US" dirty="0"/>
          </a:p>
        </p:txBody>
      </p:sp>
      <p:pic>
        <p:nvPicPr>
          <p:cNvPr id="4" name="Content Placeholder 3" descr="General Notification.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Delete Customer/Supplier/Retailer</a:t>
            </a:r>
            <a:endParaRPr lang="en-US" dirty="0"/>
          </a:p>
        </p:txBody>
      </p:sp>
      <p:pic>
        <p:nvPicPr>
          <p:cNvPr id="4" name="Content Placeholder 3" descr="Delete Customer.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Restore customer/Supplier/Retailer</a:t>
            </a:r>
            <a:endParaRPr lang="en-US" dirty="0"/>
          </a:p>
        </p:txBody>
      </p:sp>
      <p:pic>
        <p:nvPicPr>
          <p:cNvPr id="4" name="Content Placeholder 3" descr="Retsore Customer.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Advertisement Pricing</a:t>
            </a:r>
            <a:endParaRPr lang="en-US" dirty="0"/>
          </a:p>
        </p:txBody>
      </p:sp>
      <p:pic>
        <p:nvPicPr>
          <p:cNvPr id="4" name="Content Placeholder 3" descr="Advertisement Pricing.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Shop Pricing</a:t>
            </a:r>
            <a:endParaRPr lang="en-US" dirty="0"/>
          </a:p>
        </p:txBody>
      </p:sp>
      <p:pic>
        <p:nvPicPr>
          <p:cNvPr id="4" name="Content Placeholder 3" descr="Shop Pricing.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Advertisement Pricing</a:t>
            </a:r>
            <a:endParaRPr lang="en-US" dirty="0"/>
          </a:p>
        </p:txBody>
      </p:sp>
      <p:pic>
        <p:nvPicPr>
          <p:cNvPr id="4" name="Content Placeholder 3" descr="View Advertisement pricing.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project</a:t>
            </a:r>
            <a:endParaRPr lang="en-US" dirty="0"/>
          </a:p>
        </p:txBody>
      </p:sp>
      <p:graphicFrame>
        <p:nvGraphicFramePr>
          <p:cNvPr id="5" name="Content Placeholder 4"/>
          <p:cNvGraphicFramePr>
            <a:graphicFrameLocks noGrp="1"/>
          </p:cNvGraphicFramePr>
          <p:nvPr>
            <p:ph idx="1"/>
          </p:nvPr>
        </p:nvGraphicFramePr>
        <p:xfrm>
          <a:off x="457200" y="1935161"/>
          <a:ext cx="8229600" cy="4465638"/>
        </p:xfrm>
        <a:graphic>
          <a:graphicData uri="http://schemas.openxmlformats.org/drawingml/2006/table">
            <a:tbl>
              <a:tblPr firstRow="1" bandRow="1">
                <a:tableStyleId>{F5AB1C69-6EDB-4FF4-983F-18BD219EF322}</a:tableStyleId>
              </a:tblPr>
              <a:tblGrid>
                <a:gridCol w="4114800"/>
                <a:gridCol w="4114800"/>
              </a:tblGrid>
              <a:tr h="744273">
                <a:tc>
                  <a:txBody>
                    <a:bodyPr/>
                    <a:lstStyle/>
                    <a:p>
                      <a:r>
                        <a:rPr lang="en-US" dirty="0" smtClean="0"/>
                        <a:t>Project Name</a:t>
                      </a:r>
                      <a:endParaRPr lang="en-US" dirty="0"/>
                    </a:p>
                  </a:txBody>
                  <a:tcPr/>
                </a:tc>
                <a:tc>
                  <a:txBody>
                    <a:bodyPr/>
                    <a:lstStyle/>
                    <a:p>
                      <a:r>
                        <a:rPr lang="en-US" dirty="0" smtClean="0"/>
                        <a:t>Mobile E commerce</a:t>
                      </a:r>
                      <a:endParaRPr lang="en-US" dirty="0"/>
                    </a:p>
                  </a:txBody>
                  <a:tcPr/>
                </a:tc>
              </a:tr>
              <a:tr h="744273">
                <a:tc>
                  <a:txBody>
                    <a:bodyPr/>
                    <a:lstStyle/>
                    <a:p>
                      <a:r>
                        <a:rPr lang="en-US" dirty="0" smtClean="0">
                          <a:solidFill>
                            <a:schemeClr val="accent2"/>
                          </a:solidFill>
                        </a:rPr>
                        <a:t>Company</a:t>
                      </a:r>
                      <a:endParaRPr lang="en-US" dirty="0">
                        <a:solidFill>
                          <a:schemeClr val="accent2"/>
                        </a:solidFill>
                      </a:endParaRPr>
                    </a:p>
                  </a:txBody>
                  <a:tcPr/>
                </a:tc>
                <a:tc>
                  <a:txBody>
                    <a:bodyPr/>
                    <a:lstStyle/>
                    <a:p>
                      <a:r>
                        <a:rPr lang="en-US" dirty="0" smtClean="0">
                          <a:solidFill>
                            <a:schemeClr val="accent2"/>
                          </a:solidFill>
                        </a:rPr>
                        <a:t>One </a:t>
                      </a:r>
                      <a:r>
                        <a:rPr lang="en-US" dirty="0" err="1" smtClean="0">
                          <a:solidFill>
                            <a:schemeClr val="accent2"/>
                          </a:solidFill>
                        </a:rPr>
                        <a:t>Infonet</a:t>
                      </a:r>
                      <a:r>
                        <a:rPr lang="en-US" dirty="0" smtClean="0">
                          <a:solidFill>
                            <a:schemeClr val="accent2"/>
                          </a:solidFill>
                        </a:rPr>
                        <a:t> Technologies</a:t>
                      </a:r>
                      <a:endParaRPr lang="en-US" dirty="0">
                        <a:solidFill>
                          <a:schemeClr val="accent2"/>
                        </a:solidFill>
                      </a:endParaRPr>
                    </a:p>
                  </a:txBody>
                  <a:tcPr/>
                </a:tc>
              </a:tr>
              <a:tr h="744273">
                <a:tc>
                  <a:txBody>
                    <a:bodyPr/>
                    <a:lstStyle/>
                    <a:p>
                      <a:r>
                        <a:rPr lang="en-US" dirty="0" smtClean="0">
                          <a:solidFill>
                            <a:schemeClr val="accent2"/>
                          </a:solidFill>
                        </a:rPr>
                        <a:t>Project Type</a:t>
                      </a:r>
                      <a:endParaRPr lang="en-US" dirty="0">
                        <a:solidFill>
                          <a:schemeClr val="accent2"/>
                        </a:solidFill>
                      </a:endParaRPr>
                    </a:p>
                  </a:txBody>
                  <a:tcPr/>
                </a:tc>
                <a:tc>
                  <a:txBody>
                    <a:bodyPr/>
                    <a:lstStyle/>
                    <a:p>
                      <a:r>
                        <a:rPr lang="en-US" dirty="0" smtClean="0">
                          <a:solidFill>
                            <a:schemeClr val="accent2"/>
                          </a:solidFill>
                        </a:rPr>
                        <a:t>Mobile Application</a:t>
                      </a:r>
                      <a:endParaRPr lang="en-US" dirty="0">
                        <a:solidFill>
                          <a:schemeClr val="accent2"/>
                        </a:solidFill>
                      </a:endParaRPr>
                    </a:p>
                  </a:txBody>
                  <a:tcPr/>
                </a:tc>
              </a:tr>
              <a:tr h="744273">
                <a:tc>
                  <a:txBody>
                    <a:bodyPr/>
                    <a:lstStyle/>
                    <a:p>
                      <a:r>
                        <a:rPr lang="en-US" dirty="0" smtClean="0">
                          <a:solidFill>
                            <a:schemeClr val="accent2"/>
                          </a:solidFill>
                        </a:rPr>
                        <a:t>Front End</a:t>
                      </a:r>
                      <a:endParaRPr lang="en-US" dirty="0">
                        <a:solidFill>
                          <a:schemeClr val="accent2"/>
                        </a:solidFill>
                      </a:endParaRPr>
                    </a:p>
                  </a:txBody>
                  <a:tcPr/>
                </a:tc>
                <a:tc>
                  <a:txBody>
                    <a:bodyPr/>
                    <a:lstStyle/>
                    <a:p>
                      <a:r>
                        <a:rPr lang="en-US" dirty="0" smtClean="0">
                          <a:solidFill>
                            <a:schemeClr val="accent2"/>
                          </a:solidFill>
                        </a:rPr>
                        <a:t>Android</a:t>
                      </a:r>
                      <a:endParaRPr lang="en-US" dirty="0">
                        <a:solidFill>
                          <a:schemeClr val="accent2"/>
                        </a:solidFill>
                      </a:endParaRPr>
                    </a:p>
                  </a:txBody>
                  <a:tcPr/>
                </a:tc>
              </a:tr>
              <a:tr h="744273">
                <a:tc>
                  <a:txBody>
                    <a:bodyPr/>
                    <a:lstStyle/>
                    <a:p>
                      <a:r>
                        <a:rPr lang="en-US" dirty="0" smtClean="0">
                          <a:solidFill>
                            <a:schemeClr val="accent2"/>
                          </a:solidFill>
                        </a:rPr>
                        <a:t>Back End</a:t>
                      </a:r>
                      <a:endParaRPr lang="en-US" dirty="0">
                        <a:solidFill>
                          <a:schemeClr val="accent2"/>
                        </a:solidFill>
                      </a:endParaRPr>
                    </a:p>
                  </a:txBody>
                  <a:tcPr/>
                </a:tc>
                <a:tc>
                  <a:txBody>
                    <a:bodyPr/>
                    <a:lstStyle/>
                    <a:p>
                      <a:r>
                        <a:rPr lang="en-US" dirty="0" err="1" smtClean="0">
                          <a:solidFill>
                            <a:schemeClr val="accent2"/>
                          </a:solidFill>
                        </a:rPr>
                        <a:t>MySql</a:t>
                      </a:r>
                      <a:endParaRPr lang="en-US" dirty="0" smtClean="0">
                        <a:solidFill>
                          <a:schemeClr val="accent2"/>
                        </a:solidFill>
                      </a:endParaRPr>
                    </a:p>
                  </a:txBody>
                  <a:tcPr/>
                </a:tc>
              </a:tr>
              <a:tr h="744273">
                <a:tc>
                  <a:txBody>
                    <a:bodyPr/>
                    <a:lstStyle/>
                    <a:p>
                      <a:r>
                        <a:rPr lang="en-US" dirty="0" smtClean="0">
                          <a:solidFill>
                            <a:schemeClr val="accent2"/>
                          </a:solidFill>
                        </a:rPr>
                        <a:t>Middle Tier</a:t>
                      </a:r>
                      <a:endParaRPr lang="en-US" dirty="0">
                        <a:solidFill>
                          <a:schemeClr val="accent2"/>
                        </a:solidFill>
                      </a:endParaRPr>
                    </a:p>
                  </a:txBody>
                  <a:tcPr/>
                </a:tc>
                <a:tc>
                  <a:txBody>
                    <a:bodyPr/>
                    <a:lstStyle/>
                    <a:p>
                      <a:r>
                        <a:rPr lang="en-US" dirty="0" smtClean="0">
                          <a:solidFill>
                            <a:schemeClr val="accent2"/>
                          </a:solidFill>
                        </a:rPr>
                        <a:t>JSP</a:t>
                      </a: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Shop Pricing</a:t>
            </a:r>
            <a:endParaRPr lang="en-US" dirty="0"/>
          </a:p>
        </p:txBody>
      </p:sp>
      <p:pic>
        <p:nvPicPr>
          <p:cNvPr id="4" name="Content Placeholder 3" descr="View Shop Pricing.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Super Category</a:t>
            </a:r>
            <a:endParaRPr lang="en-US" dirty="0"/>
          </a:p>
        </p:txBody>
      </p:sp>
      <p:pic>
        <p:nvPicPr>
          <p:cNvPr id="4" name="Content Placeholder 3" descr="Add Super Category.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Sub category</a:t>
            </a:r>
            <a:endParaRPr lang="en-US" dirty="0"/>
          </a:p>
        </p:txBody>
      </p:sp>
      <p:pic>
        <p:nvPicPr>
          <p:cNvPr id="4" name="Content Placeholder 3" descr="Add Sub Category.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a:t>
            </a:r>
            <a:endParaRPr lang="en-US" dirty="0"/>
          </a:p>
        </p:txBody>
      </p:sp>
      <p:pic>
        <p:nvPicPr>
          <p:cNvPr id="4" name="Content Placeholder 3" descr="Add Item.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 Select a Category</a:t>
            </a:r>
            <a:endParaRPr lang="en-US" dirty="0"/>
          </a:p>
        </p:txBody>
      </p:sp>
      <p:pic>
        <p:nvPicPr>
          <p:cNvPr id="4" name="Content Placeholder 3" descr="Add Item- Select category.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Item- Pick Image from gallery</a:t>
            </a:r>
            <a:endParaRPr lang="en-US" dirty="0"/>
          </a:p>
        </p:txBody>
      </p:sp>
      <p:pic>
        <p:nvPicPr>
          <p:cNvPr id="4" name="Content Placeholder 3" descr="Add item- Pick an Image.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 Add batch discount</a:t>
            </a:r>
            <a:endParaRPr lang="en-US" dirty="0"/>
          </a:p>
        </p:txBody>
      </p:sp>
      <p:pic>
        <p:nvPicPr>
          <p:cNvPr id="4" name="Content Placeholder 3" descr="Add batch Discou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 Add item availability</a:t>
            </a:r>
            <a:endParaRPr lang="en-US" dirty="0"/>
          </a:p>
        </p:txBody>
      </p:sp>
      <p:pic>
        <p:nvPicPr>
          <p:cNvPr id="4" name="Content Placeholder 3" descr="Add Item- Specify Availabilty.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Advertisement</a:t>
            </a:r>
            <a:endParaRPr lang="en-US" dirty="0"/>
          </a:p>
        </p:txBody>
      </p:sp>
      <p:pic>
        <p:nvPicPr>
          <p:cNvPr id="4" name="Content Placeholder 3" descr="Add Avertiseme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Add Advertisement- Pick a background</a:t>
            </a:r>
            <a:endParaRPr lang="en-US" sz="3600" dirty="0"/>
          </a:p>
        </p:txBody>
      </p:sp>
      <p:pic>
        <p:nvPicPr>
          <p:cNvPr id="4" name="Content Placeholder 3" descr="Pick a Background-Add Advertiseme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Details</a:t>
            </a:r>
            <a:endParaRPr lang="en-US" dirty="0"/>
          </a:p>
        </p:txBody>
      </p:sp>
      <p:sp>
        <p:nvSpPr>
          <p:cNvPr id="3" name="Content Placeholder 2"/>
          <p:cNvSpPr>
            <a:spLocks noGrp="1"/>
          </p:cNvSpPr>
          <p:nvPr>
            <p:ph idx="1"/>
          </p:nvPr>
        </p:nvSpPr>
        <p:spPr/>
        <p:txBody>
          <a:bodyPr/>
          <a:lstStyle/>
          <a:p>
            <a:r>
              <a:rPr lang="en-US" dirty="0" smtClean="0">
                <a:solidFill>
                  <a:schemeClr val="accent2"/>
                </a:solidFill>
              </a:rPr>
              <a:t>Mobile E commerce is an android application with Android as front end, JSP as the middle Tier and </a:t>
            </a:r>
            <a:r>
              <a:rPr lang="en-US" dirty="0" err="1" smtClean="0">
                <a:solidFill>
                  <a:schemeClr val="accent2"/>
                </a:solidFill>
              </a:rPr>
              <a:t>MySQL</a:t>
            </a:r>
            <a:r>
              <a:rPr lang="en-US" dirty="0" smtClean="0">
                <a:solidFill>
                  <a:schemeClr val="accent2"/>
                </a:solidFill>
              </a:rPr>
              <a:t> as data store.</a:t>
            </a:r>
          </a:p>
          <a:p>
            <a:r>
              <a:rPr lang="en-US" dirty="0" smtClean="0">
                <a:solidFill>
                  <a:schemeClr val="accent2"/>
                </a:solidFill>
              </a:rPr>
              <a:t>It has four types of users- Administrator, Supplier, Wholesaler, Retailer. Every retailer and supplier has his own virtual shop</a:t>
            </a:r>
          </a:p>
          <a:p>
            <a:r>
              <a:rPr lang="en-US" dirty="0" smtClean="0">
                <a:solidFill>
                  <a:schemeClr val="accent2"/>
                </a:solidFill>
              </a:rPr>
              <a:t>Admin End- He is the owner of the app. He is responsible for complaint management, category management, user management, price management</a:t>
            </a:r>
          </a:p>
          <a:p>
            <a:pPr>
              <a:buNone/>
            </a:pPr>
            <a:endParaRPr lang="en-US" dirty="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Add advertisement- Pick a text color</a:t>
            </a:r>
            <a:endParaRPr lang="en-US" sz="4400" dirty="0"/>
          </a:p>
        </p:txBody>
      </p:sp>
      <p:pic>
        <p:nvPicPr>
          <p:cNvPr id="4" name="Content Placeholder 3" descr="Pick Text Color-Add Advertisemen.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 Advertisement</a:t>
            </a:r>
            <a:endParaRPr lang="en-US" dirty="0"/>
          </a:p>
        </p:txBody>
      </p:sp>
      <p:pic>
        <p:nvPicPr>
          <p:cNvPr id="4" name="Content Placeholder 3" descr="Preview Advertiseme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Warehouse</a:t>
            </a:r>
            <a:endParaRPr lang="en-US" dirty="0"/>
          </a:p>
        </p:txBody>
      </p:sp>
      <p:pic>
        <p:nvPicPr>
          <p:cNvPr id="4" name="Content Placeholder 3" descr="Add Warehouse.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Warehouse- Select Country</a:t>
            </a:r>
            <a:endParaRPr lang="en-US" dirty="0"/>
          </a:p>
        </p:txBody>
      </p:sp>
      <p:pic>
        <p:nvPicPr>
          <p:cNvPr id="4" name="Content Placeholder 3" descr="Add Warehouse- Select Country.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Warehouse</a:t>
            </a:r>
            <a:endParaRPr lang="en-US" dirty="0"/>
          </a:p>
        </p:txBody>
      </p:sp>
      <p:pic>
        <p:nvPicPr>
          <p:cNvPr id="4" name="Content Placeholder 3" descr="View Warehouse.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Area</a:t>
            </a:r>
            <a:endParaRPr lang="en-US" dirty="0"/>
          </a:p>
        </p:txBody>
      </p:sp>
      <p:pic>
        <p:nvPicPr>
          <p:cNvPr id="4" name="Content Placeholder 3" descr="Customer Control Panel.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Shopping Cart</a:t>
            </a:r>
            <a:endParaRPr lang="en-US" dirty="0"/>
          </a:p>
        </p:txBody>
      </p:sp>
      <p:pic>
        <p:nvPicPr>
          <p:cNvPr id="4" name="Content Placeholder 3" descr="Shopping Car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Wishlist</a:t>
            </a:r>
            <a:endParaRPr lang="en-US" dirty="0"/>
          </a:p>
        </p:txBody>
      </p:sp>
      <p:pic>
        <p:nvPicPr>
          <p:cNvPr id="4" name="Content Placeholder 3" descr="Wishlis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My Categories</a:t>
            </a:r>
            <a:endParaRPr lang="en-US" dirty="0"/>
          </a:p>
        </p:txBody>
      </p:sp>
      <p:pic>
        <p:nvPicPr>
          <p:cNvPr id="4" name="Content Placeholder 3" descr="Edit My Categories.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 Items</a:t>
            </a:r>
            <a:endParaRPr lang="en-US" dirty="0"/>
          </a:p>
        </p:txBody>
      </p:sp>
      <p:pic>
        <p:nvPicPr>
          <p:cNvPr id="4" name="Content Placeholder 3" descr="Subscribe Item.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Details(Continued)</a:t>
            </a:r>
            <a:endParaRPr lang="en-US" dirty="0"/>
          </a:p>
        </p:txBody>
      </p:sp>
      <p:sp>
        <p:nvSpPr>
          <p:cNvPr id="3" name="Content Placeholder 2"/>
          <p:cNvSpPr>
            <a:spLocks noGrp="1"/>
          </p:cNvSpPr>
          <p:nvPr>
            <p:ph idx="1"/>
          </p:nvPr>
        </p:nvSpPr>
        <p:spPr/>
        <p:txBody>
          <a:bodyPr/>
          <a:lstStyle/>
          <a:p>
            <a:r>
              <a:rPr lang="en-US" dirty="0" smtClean="0">
                <a:solidFill>
                  <a:schemeClr val="accent2"/>
                </a:solidFill>
              </a:rPr>
              <a:t>The supplier is any business owner who wants to sell items in bulk. He can add items, buy advertisement, subscribe/ unsubscribe categories, add categories, order management, warehouse management.</a:t>
            </a:r>
          </a:p>
          <a:p>
            <a:r>
              <a:rPr lang="en-US" dirty="0" smtClean="0">
                <a:solidFill>
                  <a:schemeClr val="accent2"/>
                </a:solidFill>
              </a:rPr>
              <a:t>The retailer is any business owner who purchases items from the supplier and sells them at a small discount.</a:t>
            </a:r>
          </a:p>
          <a:p>
            <a:r>
              <a:rPr lang="en-US" dirty="0" smtClean="0">
                <a:solidFill>
                  <a:schemeClr val="accent2"/>
                </a:solidFill>
              </a:rPr>
              <a:t>The customer is any person who wants to do some online shopping. He can add items to the shopping cart or save them to his </a:t>
            </a:r>
            <a:r>
              <a:rPr lang="en-US" dirty="0" err="1" smtClean="0">
                <a:solidFill>
                  <a:schemeClr val="accent2"/>
                </a:solidFill>
              </a:rPr>
              <a:t>wishlist</a:t>
            </a:r>
            <a:r>
              <a:rPr lang="en-US" dirty="0" smtClean="0">
                <a:solidFill>
                  <a:schemeClr val="accent2"/>
                </a:solidFill>
              </a:rPr>
              <a:t>.</a:t>
            </a:r>
            <a:endParaRPr lang="en-US" dirty="0">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PayPal Payment</a:t>
            </a:r>
            <a:endParaRPr lang="en-US" dirty="0"/>
          </a:p>
        </p:txBody>
      </p:sp>
      <p:pic>
        <p:nvPicPr>
          <p:cNvPr id="4" name="Content Placeholder 3" descr="Paypal Payme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Items</a:t>
            </a:r>
            <a:endParaRPr lang="en-US" dirty="0"/>
          </a:p>
        </p:txBody>
      </p:sp>
      <p:pic>
        <p:nvPicPr>
          <p:cNvPr id="4" name="Content Placeholder 3" descr="My Items.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Suppliers</a:t>
            </a:r>
            <a:endParaRPr lang="en-US" dirty="0"/>
          </a:p>
        </p:txBody>
      </p:sp>
      <p:pic>
        <p:nvPicPr>
          <p:cNvPr id="4" name="Content Placeholder 3" descr="My suppliers.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order- Supplier</a:t>
            </a:r>
            <a:endParaRPr lang="en-US" dirty="0"/>
          </a:p>
        </p:txBody>
      </p:sp>
      <p:pic>
        <p:nvPicPr>
          <p:cNvPr id="4" name="Content Placeholder 3" descr="Place Order- Supplier.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order- Confirm</a:t>
            </a:r>
            <a:endParaRPr lang="en-US" dirty="0"/>
          </a:p>
        </p:txBody>
      </p:sp>
      <p:pic>
        <p:nvPicPr>
          <p:cNvPr id="4" name="Content Placeholder 3" descr="Place Order- COnfirm.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Order Retailer</a:t>
            </a:r>
            <a:endParaRPr lang="en-US" dirty="0"/>
          </a:p>
        </p:txBody>
      </p:sp>
      <p:pic>
        <p:nvPicPr>
          <p:cNvPr id="4" name="Content Placeholder 3" descr="Place order Retailer.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order retailer</a:t>
            </a:r>
            <a:endParaRPr lang="en-US" dirty="0"/>
          </a:p>
        </p:txBody>
      </p:sp>
      <p:pic>
        <p:nvPicPr>
          <p:cNvPr id="4" name="Content Placeholder 3" descr="Place order-Retailer2.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Batch Discount</a:t>
            </a:r>
            <a:endParaRPr lang="en-US" dirty="0"/>
          </a:p>
        </p:txBody>
      </p:sp>
      <p:pic>
        <p:nvPicPr>
          <p:cNvPr id="4" name="Content Placeholder 3" descr="View Batch Discoun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Order List</a:t>
            </a:r>
            <a:endParaRPr lang="en-US" dirty="0"/>
          </a:p>
        </p:txBody>
      </p:sp>
      <p:pic>
        <p:nvPicPr>
          <p:cNvPr id="4" name="Content Placeholder 3" descr="View Order List.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Order List Detail</a:t>
            </a:r>
            <a:endParaRPr lang="en-US" dirty="0"/>
          </a:p>
        </p:txBody>
      </p:sp>
      <p:pic>
        <p:nvPicPr>
          <p:cNvPr id="4" name="Content Placeholder 3" descr="View Order List Detail.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details continued</a:t>
            </a:r>
            <a:endParaRPr lang="en-US" dirty="0"/>
          </a:p>
        </p:txBody>
      </p:sp>
      <p:sp>
        <p:nvSpPr>
          <p:cNvPr id="3" name="Content Placeholder 2"/>
          <p:cNvSpPr>
            <a:spLocks noGrp="1"/>
          </p:cNvSpPr>
          <p:nvPr>
            <p:ph idx="1"/>
          </p:nvPr>
        </p:nvSpPr>
        <p:spPr/>
        <p:txBody>
          <a:bodyPr>
            <a:normAutofit fontScale="70000" lnSpcReduction="20000"/>
          </a:bodyPr>
          <a:lstStyle/>
          <a:p>
            <a:pPr lvl="0"/>
            <a:r>
              <a:rPr lang="en-IN" sz="2800" dirty="0" smtClean="0">
                <a:solidFill>
                  <a:schemeClr val="accent2"/>
                </a:solidFill>
              </a:rPr>
              <a:t>Login:  To enter the system the user or admin have to enter their unique username and password assigned to them.</a:t>
            </a:r>
            <a:endParaRPr lang="en-IN" sz="2800" b="1" dirty="0" smtClean="0">
              <a:solidFill>
                <a:schemeClr val="accent2"/>
              </a:solidFill>
            </a:endParaRPr>
          </a:p>
          <a:p>
            <a:pPr marL="109728" indent="0">
              <a:buNone/>
            </a:pPr>
            <a:endParaRPr lang="en-IN" sz="2800" b="1" dirty="0" smtClean="0">
              <a:solidFill>
                <a:schemeClr val="accent2"/>
              </a:solidFill>
            </a:endParaRPr>
          </a:p>
          <a:p>
            <a:pPr lvl="0"/>
            <a:r>
              <a:rPr lang="en-IN" sz="2800" dirty="0" smtClean="0">
                <a:solidFill>
                  <a:schemeClr val="accent2"/>
                </a:solidFill>
              </a:rPr>
              <a:t>New user: When a new user wants to access the system, he is given a user form to fill. On submission of  the credentials in the form his data goes to the database   </a:t>
            </a:r>
            <a:endParaRPr lang="en-IN" sz="2800" b="1" dirty="0" smtClean="0">
              <a:solidFill>
                <a:schemeClr val="accent2"/>
              </a:solidFill>
            </a:endParaRPr>
          </a:p>
          <a:p>
            <a:pPr marL="109728" indent="0">
              <a:buNone/>
            </a:pPr>
            <a:endParaRPr lang="en-IN" sz="2800" dirty="0" smtClean="0">
              <a:solidFill>
                <a:schemeClr val="accent2"/>
              </a:solidFill>
            </a:endParaRPr>
          </a:p>
          <a:p>
            <a:pPr lvl="0"/>
            <a:r>
              <a:rPr lang="en-IN" sz="2800" dirty="0" smtClean="0">
                <a:solidFill>
                  <a:schemeClr val="accent2"/>
                </a:solidFill>
              </a:rPr>
              <a:t>Dynamic Selection: The user has to specify his search query and category specifications of the products he wishes to buy and the system produces a dynamic page according to his needs from which he can choose any item</a:t>
            </a:r>
            <a:endParaRPr lang="en-IN" sz="2800" b="1" dirty="0" smtClean="0">
              <a:solidFill>
                <a:schemeClr val="accent2"/>
              </a:solidFill>
            </a:endParaRPr>
          </a:p>
          <a:p>
            <a:pPr marL="109728" indent="0">
              <a:buNone/>
            </a:pPr>
            <a:endParaRPr lang="en-IN" sz="2800" dirty="0" smtClean="0">
              <a:solidFill>
                <a:schemeClr val="accent2"/>
              </a:solidFill>
            </a:endParaRPr>
          </a:p>
          <a:p>
            <a:pPr lvl="0"/>
            <a:r>
              <a:rPr lang="en-IN" sz="2800" dirty="0" smtClean="0">
                <a:solidFill>
                  <a:schemeClr val="accent2"/>
                </a:solidFill>
              </a:rPr>
              <a:t>Cart: After selecting the item and specifying his quantity the item is to be added to the cart. From this cart the user may delete or update his selection.</a:t>
            </a:r>
            <a:endParaRPr lang="en-IN" sz="2800" b="1" dirty="0" smtClean="0">
              <a:solidFill>
                <a:schemeClr val="accent2"/>
              </a:solidFill>
            </a:endParaRP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Information</a:t>
            </a:r>
            <a:endParaRPr lang="en-US" dirty="0"/>
          </a:p>
        </p:txBody>
      </p:sp>
      <p:pic>
        <p:nvPicPr>
          <p:cNvPr id="4" name="Content Placeholder 3" descr="Update Info.png"/>
          <p:cNvPicPr>
            <a:picLocks noGrp="1" noChangeAspect="1"/>
          </p:cNvPicPr>
          <p:nvPr>
            <p:ph idx="1"/>
          </p:nvPr>
        </p:nvPicPr>
        <p:blipFill>
          <a:blip r:embed="rId2"/>
          <a:stretch>
            <a:fillRect/>
          </a:stretch>
        </p:blipFill>
        <p:spPr>
          <a:xfrm>
            <a:off x="1060450" y="1935163"/>
            <a:ext cx="7023099" cy="4389437"/>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chemeClr val="accent2"/>
                </a:solidFill>
              </a:rPr>
              <a:t>Android is a Linux-based operating system designed primarily for </a:t>
            </a:r>
            <a:r>
              <a:rPr lang="en-US" dirty="0" err="1" smtClean="0">
                <a:solidFill>
                  <a:schemeClr val="accent2"/>
                </a:solidFill>
              </a:rPr>
              <a:t>touchscreen</a:t>
            </a:r>
            <a:r>
              <a:rPr lang="en-US" dirty="0" smtClean="0">
                <a:solidFill>
                  <a:schemeClr val="accent2"/>
                </a:solidFill>
              </a:rPr>
              <a:t> mobile devices such as </a:t>
            </a:r>
            <a:r>
              <a:rPr lang="en-US" dirty="0" err="1" smtClean="0">
                <a:solidFill>
                  <a:schemeClr val="accent2"/>
                </a:solidFill>
              </a:rPr>
              <a:t>smartphones</a:t>
            </a:r>
            <a:r>
              <a:rPr lang="en-US" dirty="0" smtClean="0">
                <a:solidFill>
                  <a:schemeClr val="accent2"/>
                </a:solidFill>
              </a:rPr>
              <a:t> and tablet computers. Initially developed by Android, Inc., which Google backed financially and later bought in 2005, Android was unveiled in 2007 along with the founding of the Open Handset Alliance: a consortium of hardware, software, and telecommunication companies devoted to advancing open standards for mobile </a:t>
            </a:r>
            <a:r>
              <a:rPr lang="en-US" dirty="0" err="1" smtClean="0">
                <a:solidFill>
                  <a:schemeClr val="accent2"/>
                </a:solidFill>
              </a:rPr>
              <a:t>devices.The</a:t>
            </a:r>
            <a:r>
              <a:rPr lang="en-US" dirty="0" smtClean="0">
                <a:solidFill>
                  <a:schemeClr val="accent2"/>
                </a:solidFill>
              </a:rPr>
              <a:t> first Android-powered phone was sold in October 2008.</a:t>
            </a:r>
          </a:p>
          <a:p>
            <a:r>
              <a:rPr lang="en-US" dirty="0" smtClean="0">
                <a:solidFill>
                  <a:schemeClr val="accent2"/>
                </a:solidFill>
              </a:rPr>
              <a:t>Android is open source and Google releases the code under the Apache License. This open source code and permissive licensing allows the software to be freely modified and distributed by device manufacturers, wireless carriers and enthusiast developers. Additionally, Android has a large community of developers writing applications ("apps") that extend the functionality of devices, written primarily in a customized version of the Java programming language. In October 2012, there were approximately 700,000 apps available for Android, and the estimated number of applications downloaded from Google Play, Android's primary app store, was 25 billion.</a:t>
            </a:r>
            <a:endParaRPr lang="en-US" dirty="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android</a:t>
            </a:r>
            <a:endParaRPr lang="en-US" dirty="0"/>
          </a:p>
        </p:txBody>
      </p:sp>
      <p:sp>
        <p:nvSpPr>
          <p:cNvPr id="3" name="Content Placeholder 2"/>
          <p:cNvSpPr>
            <a:spLocks noGrp="1"/>
          </p:cNvSpPr>
          <p:nvPr>
            <p:ph idx="1"/>
          </p:nvPr>
        </p:nvSpPr>
        <p:spPr/>
        <p:txBody>
          <a:bodyPr>
            <a:normAutofit fontScale="92500"/>
          </a:bodyPr>
          <a:lstStyle/>
          <a:p>
            <a:r>
              <a:rPr lang="en-US" dirty="0" smtClean="0"/>
              <a:t>An </a:t>
            </a:r>
            <a:r>
              <a:rPr lang="en-US" i="1" dirty="0" smtClean="0"/>
              <a:t>activity</a:t>
            </a:r>
            <a:r>
              <a:rPr lang="en-US" dirty="0" smtClean="0"/>
              <a:t> represents the visual representation of an Android application. </a:t>
            </a:r>
            <a:r>
              <a:rPr lang="en-US" i="1" dirty="0" smtClean="0"/>
              <a:t>activities</a:t>
            </a:r>
            <a:r>
              <a:rPr lang="en-US" dirty="0" smtClean="0"/>
              <a:t> use </a:t>
            </a:r>
            <a:r>
              <a:rPr lang="en-US" i="1" dirty="0" smtClean="0"/>
              <a:t>views</a:t>
            </a:r>
            <a:r>
              <a:rPr lang="en-US" dirty="0" smtClean="0"/>
              <a:t>, i.e. user interface widgets as for example buttons and </a:t>
            </a:r>
            <a:r>
              <a:rPr lang="en-US" i="1" dirty="0" smtClean="0"/>
              <a:t>fragments</a:t>
            </a:r>
            <a:r>
              <a:rPr lang="en-US" dirty="0" smtClean="0"/>
              <a:t> to create the user interface and to interact with the </a:t>
            </a:r>
            <a:r>
              <a:rPr lang="en-US" dirty="0" err="1" smtClean="0"/>
              <a:t>user.An</a:t>
            </a:r>
            <a:r>
              <a:rPr lang="en-US" dirty="0" smtClean="0"/>
              <a:t> Android application can have several </a:t>
            </a:r>
            <a:r>
              <a:rPr lang="en-US" i="1" dirty="0" smtClean="0"/>
              <a:t>activities</a:t>
            </a:r>
            <a:r>
              <a:rPr lang="en-US" dirty="0" smtClean="0"/>
              <a:t>.</a:t>
            </a:r>
          </a:p>
          <a:p>
            <a:r>
              <a:rPr lang="en-US" i="1" dirty="0" smtClean="0"/>
              <a:t>Fragments</a:t>
            </a:r>
            <a:r>
              <a:rPr lang="en-US" dirty="0" smtClean="0"/>
              <a:t> are components which run in the context of an </a:t>
            </a:r>
            <a:r>
              <a:rPr lang="en-US" i="1" dirty="0" smtClean="0"/>
              <a:t>activity</a:t>
            </a:r>
            <a:r>
              <a:rPr lang="en-US" dirty="0" smtClean="0"/>
              <a:t>. A </a:t>
            </a:r>
            <a:r>
              <a:rPr lang="en-US" i="1" dirty="0" smtClean="0"/>
              <a:t>fragment</a:t>
            </a:r>
            <a:r>
              <a:rPr lang="en-US" dirty="0" smtClean="0"/>
              <a:t> encapsulates application code so that it is easier to reuse it and to support different sized devices. </a:t>
            </a:r>
            <a:r>
              <a:rPr lang="en-US" i="1" dirty="0" smtClean="0"/>
              <a:t>Fragments</a:t>
            </a:r>
            <a:r>
              <a:rPr lang="en-US" dirty="0" smtClean="0"/>
              <a:t> are optional components which allow you to reuse user interface and non user interface components for different devices configurations.</a:t>
            </a:r>
          </a:p>
          <a:p>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android continued</a:t>
            </a:r>
            <a:endParaRPr lang="en-US" dirty="0"/>
          </a:p>
        </p:txBody>
      </p:sp>
      <p:sp>
        <p:nvSpPr>
          <p:cNvPr id="3" name="Content Placeholder 2"/>
          <p:cNvSpPr>
            <a:spLocks noGrp="1"/>
          </p:cNvSpPr>
          <p:nvPr>
            <p:ph idx="1"/>
          </p:nvPr>
        </p:nvSpPr>
        <p:spPr/>
        <p:txBody>
          <a:bodyPr/>
          <a:lstStyle/>
          <a:p>
            <a:r>
              <a:rPr lang="en-US" i="1" dirty="0" smtClean="0"/>
              <a:t>Views</a:t>
            </a:r>
            <a:r>
              <a:rPr lang="en-US" dirty="0" smtClean="0"/>
              <a:t> are user interface widgets, e.g. buttons or text fields. The base class for all </a:t>
            </a:r>
            <a:r>
              <a:rPr lang="en-US" i="1" dirty="0" smtClean="0"/>
              <a:t>views</a:t>
            </a:r>
            <a:r>
              <a:rPr lang="en-US" dirty="0" smtClean="0"/>
              <a:t> is the </a:t>
            </a:r>
            <a:r>
              <a:rPr lang="en-US" dirty="0" err="1" smtClean="0"/>
              <a:t>android.view.Viewclass</a:t>
            </a:r>
            <a:r>
              <a:rPr lang="en-US" dirty="0" smtClean="0"/>
              <a:t>. </a:t>
            </a:r>
            <a:r>
              <a:rPr lang="en-US" i="1" dirty="0" smtClean="0"/>
              <a:t>Views</a:t>
            </a:r>
            <a:r>
              <a:rPr lang="en-US" dirty="0" smtClean="0"/>
              <a:t> have attributes which can be used to configure their appearance and behavior.</a:t>
            </a:r>
          </a:p>
          <a:p>
            <a:r>
              <a:rPr lang="en-US" dirty="0" smtClean="0"/>
              <a:t>A </a:t>
            </a:r>
            <a:r>
              <a:rPr lang="en-US" i="1" dirty="0" smtClean="0"/>
              <a:t>layout manager</a:t>
            </a:r>
            <a:r>
              <a:rPr lang="en-US" dirty="0" smtClean="0"/>
              <a:t> is responsible for arranging other </a:t>
            </a:r>
            <a:r>
              <a:rPr lang="en-US" i="1" dirty="0" smtClean="0"/>
              <a:t>views</a:t>
            </a:r>
            <a:r>
              <a:rPr lang="en-US" dirty="0" smtClean="0"/>
              <a:t>. The base class for these layout managers is </a:t>
            </a:r>
            <a:r>
              <a:rPr lang="en-US" dirty="0" err="1" smtClean="0"/>
              <a:t>theandroid.view.ViewGroup</a:t>
            </a:r>
            <a:r>
              <a:rPr lang="en-US" dirty="0" smtClean="0"/>
              <a:t> class which extends the View class.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android Continued</a:t>
            </a:r>
            <a:endParaRPr lang="en-US" dirty="0"/>
          </a:p>
        </p:txBody>
      </p:sp>
      <p:sp>
        <p:nvSpPr>
          <p:cNvPr id="3" name="Content Placeholder 2"/>
          <p:cNvSpPr>
            <a:spLocks noGrp="1"/>
          </p:cNvSpPr>
          <p:nvPr>
            <p:ph idx="1"/>
          </p:nvPr>
        </p:nvSpPr>
        <p:spPr/>
        <p:txBody>
          <a:bodyPr>
            <a:normAutofit fontScale="70000" lnSpcReduction="20000"/>
          </a:bodyPr>
          <a:lstStyle/>
          <a:p>
            <a:r>
              <a:rPr lang="en-US" b="1" i="1" dirty="0" smtClean="0"/>
              <a:t>Intents</a:t>
            </a:r>
            <a:r>
              <a:rPr lang="en-US" dirty="0" smtClean="0"/>
              <a:t> are asynchronous messages which allow the application to request functionality from other Android components, e.g. from </a:t>
            </a:r>
            <a:r>
              <a:rPr lang="en-US" i="1" dirty="0" smtClean="0"/>
              <a:t>services</a:t>
            </a:r>
            <a:r>
              <a:rPr lang="en-US" dirty="0" smtClean="0"/>
              <a:t> or </a:t>
            </a:r>
            <a:r>
              <a:rPr lang="en-US" i="1" dirty="0" smtClean="0"/>
              <a:t>activities</a:t>
            </a:r>
            <a:r>
              <a:rPr lang="en-US" dirty="0" smtClean="0"/>
              <a:t>. An application can call a component directly (</a:t>
            </a:r>
            <a:r>
              <a:rPr lang="en-US" i="1" dirty="0" smtClean="0"/>
              <a:t>explicit Intent</a:t>
            </a:r>
            <a:r>
              <a:rPr lang="en-US" dirty="0" smtClean="0"/>
              <a:t>) or ask the Android system to evaluate registered components based on the </a:t>
            </a:r>
            <a:r>
              <a:rPr lang="en-US" i="1" dirty="0" smtClean="0"/>
              <a:t>intent</a:t>
            </a:r>
            <a:r>
              <a:rPr lang="en-US" dirty="0" smtClean="0"/>
              <a:t> data (</a:t>
            </a:r>
            <a:r>
              <a:rPr lang="en-US" i="1" dirty="0" smtClean="0"/>
              <a:t>implicit intents</a:t>
            </a:r>
            <a:r>
              <a:rPr lang="en-US" dirty="0" smtClean="0"/>
              <a:t>). For example the application could implement sharing of data via an </a:t>
            </a:r>
            <a:r>
              <a:rPr lang="en-US" i="1" dirty="0" smtClean="0"/>
              <a:t>intent</a:t>
            </a:r>
            <a:r>
              <a:rPr lang="en-US" dirty="0" smtClean="0"/>
              <a:t> and all components which allow sharing of data would be available for the user to select. Applications register themselves to an </a:t>
            </a:r>
            <a:r>
              <a:rPr lang="en-US" i="1" dirty="0" smtClean="0"/>
              <a:t>intent</a:t>
            </a:r>
            <a:r>
              <a:rPr lang="en-US" dirty="0" smtClean="0"/>
              <a:t> via an </a:t>
            </a:r>
            <a:r>
              <a:rPr lang="en-US" i="1" dirty="0" smtClean="0"/>
              <a:t>intent filter</a:t>
            </a:r>
            <a:r>
              <a:rPr lang="en-US" dirty="0" smtClean="0"/>
              <a:t>. </a:t>
            </a:r>
            <a:r>
              <a:rPr lang="en-US" i="1" dirty="0" smtClean="0"/>
              <a:t>Intents</a:t>
            </a:r>
            <a:r>
              <a:rPr lang="en-US" dirty="0" smtClean="0"/>
              <a:t> allow an Android application to start and to interact with components from other Android applications.</a:t>
            </a:r>
            <a:endParaRPr lang="en-US" b="1" dirty="0" smtClean="0"/>
          </a:p>
          <a:p>
            <a:r>
              <a:rPr lang="en-US" b="1" i="1" dirty="0" smtClean="0"/>
              <a:t>Services</a:t>
            </a:r>
            <a:r>
              <a:rPr lang="en-US" dirty="0" smtClean="0"/>
              <a:t> perform tasks without providing a user interface. They can communicate with other Android components and notify the user via the notification framework in Android.</a:t>
            </a:r>
            <a:endParaRPr lang="en-US" b="1" dirty="0" smtClean="0"/>
          </a:p>
          <a:p>
            <a:r>
              <a:rPr lang="en-US" b="1" i="1" dirty="0" smtClean="0"/>
              <a:t>Broadcast receivers</a:t>
            </a:r>
            <a:r>
              <a:rPr lang="en-US" dirty="0" smtClean="0"/>
              <a:t> can be registered to receive system messages and </a:t>
            </a:r>
            <a:r>
              <a:rPr lang="en-US" i="1" dirty="0" smtClean="0"/>
              <a:t>intents</a:t>
            </a:r>
            <a:r>
              <a:rPr lang="en-US" dirty="0" smtClean="0"/>
              <a:t>. A </a:t>
            </a:r>
            <a:r>
              <a:rPr lang="en-US" i="1" dirty="0" smtClean="0"/>
              <a:t>broadcast receiver</a:t>
            </a:r>
            <a:r>
              <a:rPr lang="en-US" dirty="0" smtClean="0"/>
              <a:t> gets notified by the Android system, if the specified event occurs. For example you can register a </a:t>
            </a:r>
            <a:r>
              <a:rPr lang="en-US" i="1" dirty="0" smtClean="0"/>
              <a:t>broadcast receivers</a:t>
            </a:r>
            <a:r>
              <a:rPr lang="en-US" dirty="0" smtClean="0"/>
              <a:t> for the event that the Android system completed the boot processor or for the event that the state of the phone changes, e.g. someone is calling.</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85</TotalTime>
  <Words>651</Words>
  <Application>Microsoft Office PowerPoint</Application>
  <PresentationFormat>On-screen Show (4:3)</PresentationFormat>
  <Paragraphs>89</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Flow</vt:lpstr>
      <vt:lpstr>Mobile E Commerce</vt:lpstr>
      <vt:lpstr>About the project</vt:lpstr>
      <vt:lpstr>Module Details</vt:lpstr>
      <vt:lpstr>Module Details(Continued)</vt:lpstr>
      <vt:lpstr>Module details continued</vt:lpstr>
      <vt:lpstr>What is Android</vt:lpstr>
      <vt:lpstr>Parts of android</vt:lpstr>
      <vt:lpstr>Parts of android continued</vt:lpstr>
      <vt:lpstr>Parts of android Continued</vt:lpstr>
      <vt:lpstr>Login Screen</vt:lpstr>
      <vt:lpstr>Registration Screen</vt:lpstr>
      <vt:lpstr>Registration Options</vt:lpstr>
      <vt:lpstr>Admin Area- General Complaint</vt:lpstr>
      <vt:lpstr>Admin Area- General Notification</vt:lpstr>
      <vt:lpstr>Delete Customer/Supplier/Retailer</vt:lpstr>
      <vt:lpstr>Restore customer/Supplier/Retailer</vt:lpstr>
      <vt:lpstr>Advertisement Pricing</vt:lpstr>
      <vt:lpstr>Shop Pricing</vt:lpstr>
      <vt:lpstr>View Advertisement Pricing</vt:lpstr>
      <vt:lpstr>View Shop Pricing</vt:lpstr>
      <vt:lpstr>Add Super Category</vt:lpstr>
      <vt:lpstr>Add Sub category</vt:lpstr>
      <vt:lpstr>Add Item</vt:lpstr>
      <vt:lpstr>Add Item- Select a Category</vt:lpstr>
      <vt:lpstr>Add Item- Pick Image from gallery</vt:lpstr>
      <vt:lpstr>Add Item- Add batch discount</vt:lpstr>
      <vt:lpstr>Add item- Add item availability</vt:lpstr>
      <vt:lpstr>Add Advertisement</vt:lpstr>
      <vt:lpstr>Add Advertisement- Pick a background</vt:lpstr>
      <vt:lpstr>Add advertisement- Pick a text color</vt:lpstr>
      <vt:lpstr>Preview Advertisement</vt:lpstr>
      <vt:lpstr>Add Warehouse</vt:lpstr>
      <vt:lpstr>Add Warehouse- Select Country</vt:lpstr>
      <vt:lpstr>View Warehouse</vt:lpstr>
      <vt:lpstr>Customer Area</vt:lpstr>
      <vt:lpstr>Shopping Cart</vt:lpstr>
      <vt:lpstr>Wishlist</vt:lpstr>
      <vt:lpstr>Edit My Categories</vt:lpstr>
      <vt:lpstr>Subscribe Items</vt:lpstr>
      <vt:lpstr>PayPal Payment</vt:lpstr>
      <vt:lpstr>My Items</vt:lpstr>
      <vt:lpstr>My Suppliers</vt:lpstr>
      <vt:lpstr>Place order- Supplier</vt:lpstr>
      <vt:lpstr>Place order- Confirm</vt:lpstr>
      <vt:lpstr>Place Order Retailer</vt:lpstr>
      <vt:lpstr>Place order retailer</vt:lpstr>
      <vt:lpstr>View Batch Discount</vt:lpstr>
      <vt:lpstr>View Order List</vt:lpstr>
      <vt:lpstr>View Order List Detail</vt:lpstr>
      <vt:lpstr>Update Information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E Commerce</dc:title>
  <dc:creator>jasleen</dc:creator>
  <cp:lastModifiedBy>jasleen</cp:lastModifiedBy>
  <cp:revision>10</cp:revision>
  <dcterms:created xsi:type="dcterms:W3CDTF">2013-05-29T17:10:46Z</dcterms:created>
  <dcterms:modified xsi:type="dcterms:W3CDTF">2013-05-29T18:49:26Z</dcterms:modified>
</cp:coreProperties>
</file>